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785" r:id="rId1"/>
  </p:sldMasterIdLst>
  <p:notesMasterIdLst>
    <p:notesMasterId r:id="rId14"/>
  </p:notesMasterIdLst>
  <p:handoutMasterIdLst>
    <p:handoutMasterId r:id="rId15"/>
  </p:handoutMasterIdLst>
  <p:sldIdLst>
    <p:sldId id="498" r:id="rId2"/>
    <p:sldId id="416" r:id="rId3"/>
    <p:sldId id="421" r:id="rId4"/>
    <p:sldId id="503" r:id="rId5"/>
    <p:sldId id="502" r:id="rId6"/>
    <p:sldId id="513" r:id="rId7"/>
    <p:sldId id="505" r:id="rId8"/>
    <p:sldId id="506" r:id="rId9"/>
    <p:sldId id="509" r:id="rId10"/>
    <p:sldId id="510" r:id="rId11"/>
    <p:sldId id="511" r:id="rId12"/>
    <p:sldId id="512" r:id="rId13"/>
  </p:sldIdLst>
  <p:sldSz cx="9144000" cy="6858000" type="screen4x3"/>
  <p:notesSz cx="6734175" cy="98536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Буга" initials="Б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11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009900"/>
    <a:srgbClr val="D9F6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1" autoAdjust="0"/>
    <p:restoredTop sz="94658" autoAdjust="0"/>
  </p:normalViewPr>
  <p:slideViewPr>
    <p:cSldViewPr>
      <p:cViewPr>
        <p:scale>
          <a:sx n="60" d="100"/>
          <a:sy n="60" d="100"/>
        </p:scale>
        <p:origin x="-1116" y="-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7825" cy="492125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7825" cy="492125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434F608-C23C-44EA-874D-496215F5C484}" type="datetimeFigureOut">
              <a:rPr lang="ru-RU"/>
              <a:pPr>
                <a:defRPr/>
              </a:pPr>
              <a:t>04.05.2016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59900"/>
            <a:ext cx="2917825" cy="492125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4763" y="9359900"/>
            <a:ext cx="2917825" cy="492125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41E5063-4BD9-4DD1-9F82-41E0FB01A3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98421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7825" cy="492125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7825" cy="492125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8F032DE-EBFA-41A1-8E95-F1D8AD89E506}" type="datetimeFigureOut">
              <a:rPr lang="ru-RU"/>
              <a:pPr>
                <a:defRPr/>
              </a:pPr>
              <a:t>04.05.2016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75" y="739775"/>
            <a:ext cx="4924425" cy="3694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6" tIns="45713" rIns="91426" bIns="45713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679950"/>
            <a:ext cx="5387975" cy="4433888"/>
          </a:xfrm>
          <a:prstGeom prst="rect">
            <a:avLst/>
          </a:prstGeom>
        </p:spPr>
        <p:txBody>
          <a:bodyPr vert="horz" lIns="91426" tIns="45713" rIns="91426" bIns="45713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59900"/>
            <a:ext cx="2917825" cy="492125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59900"/>
            <a:ext cx="2917825" cy="492125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DF2059F-1F74-4AF5-90D3-7377B24082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17448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839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195D96-F185-45A1-ADD0-C7EACC5C3B9C}" type="slidenum">
              <a:rPr lang="ru-RU" altLang="ru-RU" smtClean="0"/>
              <a:pPr eaLnBrk="1" hangingPunct="1"/>
              <a:t>2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8E5251B-2BBA-474E-8B7B-121CBB2A4D4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24E3F7-E627-4FD1-98BB-210E1E3F8F1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32FB4F-AE37-4D7E-B4AD-1292D31FEFB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1013" y="249147"/>
            <a:ext cx="7038232" cy="103690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1013" y="1451673"/>
            <a:ext cx="3453947" cy="41058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975298" y="1451672"/>
            <a:ext cx="3453947" cy="19830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3975298" y="3573016"/>
            <a:ext cx="3453947" cy="198452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D80E7-BE59-46E0-A49B-8BDAB49EC90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3719928"/>
      </p:ext>
    </p:extLst>
  </p:cSld>
  <p:clrMapOvr>
    <a:masterClrMapping/>
  </p:clrMapOvr>
  <p:transition>
    <p:pull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CDFCA2-5399-4FE2-94F0-82A4B1CF122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9BEBDF-BE58-4D3D-96C0-BCBDFEDD2A5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3866DE-6183-4E92-AD00-95472691680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14B75A-3492-448E-979B-9E176C7085D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936CAE-F33A-46EC-A734-1AF7B358F26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B3FFAA-028F-4EE2-AB2C-65F95F297E5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07B9DF-0D63-4773-B5A0-B2E65BCAF13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2DE7A1-12C6-4737-9C53-7F752BD1005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3445AF1B-1E77-48B1-938A-5E64943A831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86" r:id="rId1"/>
    <p:sldLayoutId id="2147484787" r:id="rId2"/>
    <p:sldLayoutId id="2147484788" r:id="rId3"/>
    <p:sldLayoutId id="2147484789" r:id="rId4"/>
    <p:sldLayoutId id="2147484790" r:id="rId5"/>
    <p:sldLayoutId id="2147484791" r:id="rId6"/>
    <p:sldLayoutId id="2147484792" r:id="rId7"/>
    <p:sldLayoutId id="2147484793" r:id="rId8"/>
    <p:sldLayoutId id="2147484794" r:id="rId9"/>
    <p:sldLayoutId id="2147484795" r:id="rId10"/>
    <p:sldLayoutId id="2147484796" r:id="rId11"/>
    <p:sldLayoutId id="2147484797" r:id="rId12"/>
  </p:sldLayoutIdLst>
  <p:transition>
    <p:pull dir="ld"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16370" y="120966"/>
            <a:ext cx="8858312" cy="6572296"/>
          </a:xfrm>
          <a:prstGeom prst="roundRect">
            <a:avLst>
              <a:gd name="adj" fmla="val 4862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428595" y="1214422"/>
            <a:ext cx="4499757" cy="4950882"/>
            <a:chOff x="1310622" y="1285860"/>
            <a:chExt cx="4475823" cy="4214842"/>
          </a:xfrm>
        </p:grpSpPr>
        <p:pic>
          <p:nvPicPr>
            <p:cNvPr id="8" name="Picture 2" descr="D:\ДОКУМЕНТЫ\   ПРЕЗЕНТАЦИИ\ДОП. МАТЕРИАЛ\Белый фон карты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10622" y="1285860"/>
              <a:ext cx="4475823" cy="4214842"/>
            </a:xfrm>
            <a:prstGeom prst="rect">
              <a:avLst/>
            </a:prstGeom>
            <a:noFill/>
          </p:spPr>
        </p:pic>
        <p:pic>
          <p:nvPicPr>
            <p:cNvPr id="9" name="Picture 10" descr="D:\ДОКУМЕНТЫ\ЗАГОТОВКИ\Моск.  обл._районы 003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57290" y="1357298"/>
              <a:ext cx="4327943" cy="4071966"/>
            </a:xfrm>
            <a:prstGeom prst="rect">
              <a:avLst/>
            </a:prstGeom>
            <a:noFill/>
          </p:spPr>
        </p:pic>
      </p:grpSp>
      <p:sp>
        <p:nvSpPr>
          <p:cNvPr id="6" name="Скругленная прямоугольная выноска 5"/>
          <p:cNvSpPr/>
          <p:nvPr/>
        </p:nvSpPr>
        <p:spPr>
          <a:xfrm>
            <a:off x="4928353" y="1844824"/>
            <a:ext cx="3892119" cy="3857652"/>
          </a:xfrm>
          <a:prstGeom prst="wedgeRoundRectCallout">
            <a:avLst>
              <a:gd name="adj1" fmla="val -107248"/>
              <a:gd name="adj2" fmla="val -18305"/>
              <a:gd name="adj3" fmla="val 16667"/>
            </a:avLst>
          </a:prstGeom>
          <a:gradFill>
            <a:gsLst>
              <a:gs pos="0">
                <a:schemeClr val="accent2">
                  <a:tint val="50000"/>
                  <a:satMod val="30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36000" rIns="0" bIns="36000" rtlCol="0" anchor="t" anchorCtr="0">
            <a:no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endParaRPr lang="ru-RU" sz="2500" b="1" dirty="0" smtClean="0">
              <a:ln>
                <a:solidFill>
                  <a:schemeClr val="tx1"/>
                </a:solidFill>
                <a:prstDash val="sysDash"/>
              </a:ln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500" b="1" dirty="0" smtClean="0">
                <a:ln>
                  <a:solidFill>
                    <a:schemeClr val="tx1"/>
                  </a:solidFill>
                  <a:prstDash val="sysDash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НОЧУ Мытищинской школы РО ДОСААФ МО</a:t>
            </a:r>
          </a:p>
          <a:p>
            <a:pPr algn="ctr"/>
            <a:endParaRPr lang="ru-RU" sz="2500" b="1" dirty="0" smtClean="0">
              <a:ln>
                <a:solidFill>
                  <a:schemeClr val="tx1"/>
                </a:solidFill>
                <a:prstDash val="sysDash"/>
              </a:ln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500" b="1" dirty="0" err="1" smtClean="0">
                <a:ln>
                  <a:solidFill>
                    <a:schemeClr val="tx1"/>
                  </a:solidFill>
                  <a:prstDash val="sysDash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Грицай</a:t>
            </a:r>
            <a:r>
              <a:rPr lang="ru-RU" sz="2500" b="1" dirty="0" smtClean="0">
                <a:ln>
                  <a:solidFill>
                    <a:schemeClr val="tx1"/>
                  </a:solidFill>
                  <a:prstDash val="sysDash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Михаил Сергеевич</a:t>
            </a:r>
          </a:p>
          <a:p>
            <a:endParaRPr lang="ru-RU" sz="1300" b="1" dirty="0" smtClean="0">
              <a:ln>
                <a:solidFill>
                  <a:schemeClr val="tx1"/>
                </a:solidFill>
                <a:prstDash val="sysDash"/>
              </a:ln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1300" b="1" kern="150" dirty="0" smtClean="0">
                <a:ln>
                  <a:solidFill>
                    <a:schemeClr val="tx1"/>
                  </a:solidFill>
                  <a:prstDash val="sysDash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SimSun"/>
              </a:rPr>
              <a:t>141006,Московская </a:t>
            </a:r>
            <a:r>
              <a:rPr lang="ru-RU" sz="1300" b="1" kern="150" dirty="0">
                <a:ln>
                  <a:solidFill>
                    <a:schemeClr val="tx1"/>
                  </a:solidFill>
                  <a:prstDash val="sysDash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SimSun"/>
              </a:rPr>
              <a:t>область г. Мытищи, Олимпийский проспект, д.42, корп</a:t>
            </a:r>
            <a:r>
              <a:rPr lang="ru-RU" sz="1300" b="1" kern="150" dirty="0" smtClean="0">
                <a:ln>
                  <a:solidFill>
                    <a:schemeClr val="tx1"/>
                  </a:solidFill>
                  <a:prstDash val="sysDash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SimSun"/>
              </a:rPr>
              <a:t>.</a:t>
            </a:r>
            <a:r>
              <a:rPr lang="en-US" sz="1300" b="1" kern="150" dirty="0" smtClean="0">
                <a:ln>
                  <a:solidFill>
                    <a:schemeClr val="tx1"/>
                  </a:solidFill>
                  <a:prstDash val="sysDash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SimSun"/>
              </a:rPr>
              <a:t> </a:t>
            </a:r>
            <a:r>
              <a:rPr lang="ru-RU" sz="1300" b="1" kern="150" dirty="0" smtClean="0">
                <a:ln>
                  <a:solidFill>
                    <a:schemeClr val="tx1"/>
                  </a:solidFill>
                  <a:prstDash val="sysDash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SimSun"/>
              </a:rPr>
              <a:t>1</a:t>
            </a:r>
            <a:endParaRPr lang="ru-RU" sz="1300" b="1" dirty="0" smtClean="0">
              <a:ln>
                <a:solidFill>
                  <a:schemeClr val="tx1"/>
                </a:solidFill>
                <a:prstDash val="sysDash"/>
              </a:ln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n>
                <a:solidFill>
                  <a:schemeClr val="tx1"/>
                </a:solidFill>
                <a:prstDash val="sysDash"/>
              </a:ln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n>
                <a:solidFill>
                  <a:schemeClr val="tx1"/>
                </a:solidFill>
                <a:prstDash val="sysDash"/>
              </a:ln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n>
                <a:solidFill>
                  <a:schemeClr val="tx1"/>
                </a:solidFill>
                <a:prstDash val="sysDash"/>
              </a:ln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n>
                <a:solidFill>
                  <a:schemeClr val="tx1"/>
                </a:solidFill>
                <a:prstDash val="sysDash"/>
              </a:ln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n>
                <a:solidFill>
                  <a:schemeClr val="tx1"/>
                </a:solidFill>
                <a:prstDash val="sysDash"/>
              </a:ln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n>
                <a:solidFill>
                  <a:schemeClr val="tx1"/>
                </a:solidFill>
                <a:prstDash val="sysDash"/>
              </a:ln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n>
                <a:solidFill>
                  <a:schemeClr val="tx1"/>
                </a:solidFill>
                <a:prstDash val="sysDash"/>
              </a:ln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ln>
                <a:solidFill>
                  <a:schemeClr val="tx1"/>
                </a:solidFill>
                <a:prstDash val="sysDash"/>
              </a:ln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100" dirty="0">
              <a:ln>
                <a:solidFill>
                  <a:schemeClr val="tx1"/>
                </a:solidFill>
                <a:prstDash val="sysDash"/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714348" y="357166"/>
            <a:ext cx="7772400" cy="857256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НОЧУ Мытищинская школа РО ДОСААФ МО</a:t>
            </a:r>
          </a:p>
        </p:txBody>
      </p:sp>
    </p:spTree>
    <p:extLst>
      <p:ext uri="{BB962C8B-B14F-4D97-AF65-F5344CB8AC3E}">
        <p14:creationId xmlns:p14="http://schemas.microsoft.com/office/powerpoint/2010/main" val="364455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536104"/>
          </a:xfrm>
        </p:spPr>
        <p:txBody>
          <a:bodyPr/>
          <a:lstStyle/>
          <a:p>
            <a:r>
              <a:rPr lang="ru-RU" dirty="0" smtClean="0"/>
              <a:t>Военно-патриотическая  работа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9576" y="5373216"/>
            <a:ext cx="5711824" cy="1368152"/>
          </a:xfrm>
        </p:spPr>
        <p:txBody>
          <a:bodyPr>
            <a:noAutofit/>
          </a:bodyPr>
          <a:lstStyle/>
          <a:p>
            <a:pPr fontAlgn="base"/>
            <a:r>
              <a:rPr lang="ru-RU" sz="2000" b="1" dirty="0">
                <a:solidFill>
                  <a:srgbClr val="373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НОЧУ </a:t>
            </a:r>
            <a:r>
              <a:rPr lang="ru-RU" sz="2000" b="1" dirty="0" err="1">
                <a:solidFill>
                  <a:srgbClr val="373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Мытищинская</a:t>
            </a:r>
            <a:r>
              <a:rPr lang="ru-RU" sz="2000" b="1" dirty="0">
                <a:solidFill>
                  <a:srgbClr val="373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школа РО ДОСААФ России в митинге, посвященному старту Всероссийского автопробега</a:t>
            </a:r>
          </a:p>
          <a:p>
            <a:pPr fontAlgn="base"/>
            <a:r>
              <a:rPr lang="ru-RU" sz="2000" b="1" dirty="0">
                <a:solidFill>
                  <a:srgbClr val="373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 дорогам Великой Победы»</a:t>
            </a:r>
            <a:endParaRPr lang="ru-RU" sz="2000" b="1" i="0" dirty="0">
              <a:solidFill>
                <a:srgbClr val="373737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2DE7A1-12C6-4737-9C53-7F752BD10058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10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" r="823"/>
          <a:stretch>
            <a:fillRect/>
          </a:stretch>
        </p:blipFill>
        <p:spPr>
          <a:xfrm>
            <a:off x="1508125" y="1143000"/>
            <a:ext cx="6054725" cy="401478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Пятно 2 8"/>
          <p:cNvSpPr/>
          <p:nvPr/>
        </p:nvSpPr>
        <p:spPr>
          <a:xfrm>
            <a:off x="8388424" y="404664"/>
            <a:ext cx="755576" cy="136815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но 2 9"/>
          <p:cNvSpPr/>
          <p:nvPr/>
        </p:nvSpPr>
        <p:spPr>
          <a:xfrm>
            <a:off x="179512" y="404664"/>
            <a:ext cx="648072" cy="1224136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ятно 2 10"/>
          <p:cNvSpPr/>
          <p:nvPr/>
        </p:nvSpPr>
        <p:spPr>
          <a:xfrm>
            <a:off x="8172400" y="5013176"/>
            <a:ext cx="864096" cy="136815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ятно 2 11"/>
          <p:cNvSpPr/>
          <p:nvPr/>
        </p:nvSpPr>
        <p:spPr>
          <a:xfrm>
            <a:off x="503548" y="4365104"/>
            <a:ext cx="324036" cy="1584176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422130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536104"/>
          </a:xfrm>
        </p:spPr>
        <p:txBody>
          <a:bodyPr/>
          <a:lstStyle/>
          <a:p>
            <a:r>
              <a:rPr lang="ru-RU" dirty="0" smtClean="0"/>
              <a:t>Военно-патриотическая  работа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9576" y="5373216"/>
            <a:ext cx="5711824" cy="1368152"/>
          </a:xfrm>
        </p:spPr>
        <p:txBody>
          <a:bodyPr>
            <a:noAutofit/>
          </a:bodyPr>
          <a:lstStyle/>
          <a:p>
            <a:pPr fontAlgn="base"/>
            <a:r>
              <a:rPr lang="ru-RU" sz="2000" b="1" dirty="0">
                <a:solidFill>
                  <a:srgbClr val="373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НОЧУ </a:t>
            </a:r>
            <a:r>
              <a:rPr lang="ru-RU" sz="2000" b="1" dirty="0" err="1">
                <a:solidFill>
                  <a:srgbClr val="373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Мытищинская</a:t>
            </a:r>
            <a:r>
              <a:rPr lang="ru-RU" sz="2000" b="1" dirty="0">
                <a:solidFill>
                  <a:srgbClr val="373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школа РО ДОСААФ России в митинге, посвященному старту Всероссийского автопробега</a:t>
            </a:r>
          </a:p>
          <a:p>
            <a:pPr fontAlgn="base"/>
            <a:r>
              <a:rPr lang="ru-RU" sz="2000" b="1" dirty="0">
                <a:solidFill>
                  <a:srgbClr val="373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 дорогам Великой Победы»</a:t>
            </a:r>
            <a:endParaRPr lang="ru-RU" sz="2000" b="1" i="0" dirty="0">
              <a:solidFill>
                <a:srgbClr val="373737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2DE7A1-12C6-4737-9C53-7F752BD10058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11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9" r="6529"/>
          <a:stretch>
            <a:fillRect/>
          </a:stretch>
        </p:blipFill>
        <p:spPr>
          <a:xfrm>
            <a:off x="1508126" y="1143000"/>
            <a:ext cx="6054724" cy="401419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020819343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936CAE-F33A-46EC-A734-1AF7B358F269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6103316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8"/>
          <p:cNvGrpSpPr>
            <a:grpSpLocks/>
          </p:cNvGrpSpPr>
          <p:nvPr/>
        </p:nvGrpSpPr>
        <p:grpSpPr bwMode="auto">
          <a:xfrm>
            <a:off x="0" y="0"/>
            <a:ext cx="1385888" cy="925513"/>
            <a:chOff x="0" y="0"/>
            <a:chExt cx="873" cy="583"/>
          </a:xfrm>
        </p:grpSpPr>
        <p:pic>
          <p:nvPicPr>
            <p:cNvPr id="10250" name="Picture 15" descr="096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53" cy="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1" name="Text Box 10"/>
            <p:cNvSpPr txBox="1">
              <a:spLocks noChangeArrowheads="1"/>
            </p:cNvSpPr>
            <p:nvPr/>
          </p:nvSpPr>
          <p:spPr bwMode="auto">
            <a:xfrm>
              <a:off x="135" y="135"/>
              <a:ext cx="73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1400" b="1" i="1">
                  <a:solidFill>
                    <a:srgbClr val="FFFF66"/>
                  </a:solidFill>
                  <a:latin typeface="Calibri" pitchFamily="34" charset="0"/>
                </a:rPr>
                <a:t>ДОСААФ</a:t>
              </a:r>
            </a:p>
            <a:p>
              <a:pPr algn="ctr" eaLnBrk="1" hangingPunct="1"/>
              <a:r>
                <a:rPr lang="ru-RU" altLang="ru-RU" sz="1400" b="1" i="1">
                  <a:solidFill>
                    <a:srgbClr val="FFFF66"/>
                  </a:solidFill>
                  <a:latin typeface="Calibri" pitchFamily="34" charset="0"/>
                </a:rPr>
                <a:t>России</a:t>
              </a:r>
            </a:p>
          </p:txBody>
        </p:sp>
      </p:grpSp>
      <p:pic>
        <p:nvPicPr>
          <p:cNvPr id="16" name="Рисунок 15" descr="Герб1.png"/>
          <p:cNvPicPr>
            <a:picLocks noChangeAspect="1"/>
          </p:cNvPicPr>
          <p:nvPr/>
        </p:nvPicPr>
        <p:blipFill>
          <a:blip r:embed="rId4">
            <a:lum bright="-30000" contrast="48000"/>
          </a:blip>
          <a:stretch>
            <a:fillRect/>
          </a:stretch>
        </p:blipFill>
        <p:spPr>
          <a:xfrm>
            <a:off x="8280400" y="0"/>
            <a:ext cx="863600" cy="857250"/>
          </a:xfrm>
          <a:prstGeom prst="rect">
            <a:avLst/>
          </a:prstGeom>
          <a:ln>
            <a:noFill/>
          </a:ln>
          <a:effectLst>
            <a:outerShdw blurRad="508000" dist="203200" dir="3420000" algn="tl" rotWithShape="0">
              <a:schemeClr val="tx1">
                <a:alpha val="94000"/>
              </a:schemeClr>
            </a:outerShdw>
          </a:effectLst>
        </p:spPr>
      </p:pic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1385888" y="228600"/>
            <a:ext cx="6426471" cy="307777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chemeClr val="bg2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zh-CN" sz="1400" b="1" dirty="0">
                <a:solidFill>
                  <a:prstClr val="black"/>
                </a:solidFill>
                <a:latin typeface="Times New Roman" panose="02020603050405020304" pitchFamily="18" charset="0"/>
                <a:ea typeface="SimSun" pitchFamily="2" charset="-122"/>
                <a:cs typeface="Times New Roman" panose="02020603050405020304" pitchFamily="18" charset="0"/>
              </a:rPr>
              <a:t>ОРГАНИЗАЦИОННО-ШТАТНАЯ СТРУКТУРА</a:t>
            </a:r>
            <a:endParaRPr lang="ru-RU" sz="36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1657" y="1124744"/>
            <a:ext cx="8208912" cy="52565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 smtClean="0">
                <a:ea typeface="Times New Roman"/>
                <a:cs typeface="Times New Roman"/>
              </a:rPr>
              <a:t> </a:t>
            </a:r>
            <a:endParaRPr lang="ru-RU" sz="1600" dirty="0">
              <a:solidFill>
                <a:srgbClr val="00B0F0"/>
              </a:solidFill>
            </a:endParaRPr>
          </a:p>
        </p:txBody>
      </p:sp>
      <p:sp>
        <p:nvSpPr>
          <p:cNvPr id="10248" name="Rectangle 12"/>
          <p:cNvSpPr>
            <a:spLocks noChangeArrowheads="1"/>
          </p:cNvSpPr>
          <p:nvPr/>
        </p:nvSpPr>
        <p:spPr bwMode="auto">
          <a:xfrm>
            <a:off x="4456113" y="74613"/>
            <a:ext cx="231775" cy="30797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</a:t>
            </a:r>
            <a:endParaRPr lang="ru-RU" alt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1D8FE7B9-A08F-4030-8321-45ADD0573983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067182"/>
              </p:ext>
            </p:extLst>
          </p:nvPr>
        </p:nvGraphicFramePr>
        <p:xfrm>
          <a:off x="457200" y="1856455"/>
          <a:ext cx="8229599" cy="3861052"/>
        </p:xfrm>
        <a:graphic>
          <a:graphicData uri="http://schemas.openxmlformats.org/drawingml/2006/table">
            <a:tbl>
              <a:tblPr firstRow="1" firstCol="1" bandRow="1"/>
              <a:tblGrid>
                <a:gridCol w="371713"/>
                <a:gridCol w="5800617"/>
                <a:gridCol w="1501009"/>
                <a:gridCol w="556260"/>
              </a:tblGrid>
              <a:tr h="52398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50" dirty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Наименование должностей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Кол-во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человек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0511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Начальник НОЧУ </a:t>
                      </a:r>
                      <a:r>
                        <a:rPr lang="ru-RU" sz="1200" kern="150" dirty="0" err="1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Мытищинской</a:t>
                      </a: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 школы РО ДОСААФ МО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2672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2.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200" kern="15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Зам. начальника по УПЧ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9350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3.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Инспектор  по кадрам- делопроизводитель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50" dirty="0">
                          <a:effectLst/>
                          <a:latin typeface="Times New Roman"/>
                          <a:ea typeface="SimSun"/>
                          <a:cs typeface="Mang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50" dirty="0">
                          <a:effectLst/>
                          <a:latin typeface="Times New Roman"/>
                          <a:ea typeface="SimSun"/>
                          <a:cs typeface="Mang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2672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4.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Mangal"/>
                        </a:rPr>
                        <a:t>Старший мастер производственного обучения вождению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2672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5.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Мастера производственного обучения вождению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20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393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6.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Mangal"/>
                        </a:rPr>
                        <a:t>Мастер производственного обучения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0109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7.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Главный бухгалтер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50" dirty="0">
                          <a:effectLst/>
                          <a:latin typeface="Times New Roman"/>
                          <a:ea typeface="SimSun"/>
                          <a:cs typeface="Mang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50" dirty="0">
                          <a:effectLst/>
                          <a:latin typeface="Times New Roman"/>
                          <a:ea typeface="SimSun"/>
                          <a:cs typeface="Mangal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2672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8.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Бухгалтер-кассир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2672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9.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Инструктор – методист по спорту и физической культуре 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2672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10.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Механик-начальник КТП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11.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Рабочий по комплексному обслуживанию и ремонту зданий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2672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12.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Дворник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50" dirty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47" marR="56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57200" y="1792001"/>
            <a:ext cx="49027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  <a:tab pos="5940425" algn="r"/>
              </a:tabLst>
            </a:pPr>
            <a:r>
              <a:rPr kumimoji="0" lang="ru-RU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 pitchFamily="2" charset="-122"/>
                <a:cs typeface="Times New Roman" pitchFamily="18" charset="0"/>
              </a:rPr>
              <a:t>        </a:t>
            </a:r>
            <a:r>
              <a:rPr kumimoji="0" lang="ru-RU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itchFamily="2" charset="-122"/>
                <a:cs typeface="Times New Roman" panose="02020603050405020304" pitchFamily="18" charset="0"/>
              </a:rPr>
              <a:t>ОРГАНИЗАЦИОННО-ШТАТНАЯ СТРУКТУРА</a:t>
            </a:r>
            <a:endParaRPr kumimoji="0" lang="ru-RU" alt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  <a:tab pos="5940425" algn="r"/>
              </a:tabLst>
            </a:pP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8"/>
          <p:cNvGrpSpPr>
            <a:grpSpLocks/>
          </p:cNvGrpSpPr>
          <p:nvPr/>
        </p:nvGrpSpPr>
        <p:grpSpPr bwMode="auto">
          <a:xfrm>
            <a:off x="0" y="0"/>
            <a:ext cx="1385888" cy="925513"/>
            <a:chOff x="0" y="0"/>
            <a:chExt cx="873" cy="583"/>
          </a:xfrm>
        </p:grpSpPr>
        <p:pic>
          <p:nvPicPr>
            <p:cNvPr id="11274" name="Picture 15" descr="096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53" cy="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5" name="Text Box 10"/>
            <p:cNvSpPr txBox="1">
              <a:spLocks noChangeArrowheads="1"/>
            </p:cNvSpPr>
            <p:nvPr/>
          </p:nvSpPr>
          <p:spPr bwMode="auto">
            <a:xfrm>
              <a:off x="135" y="135"/>
              <a:ext cx="73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1400" b="1" i="1">
                  <a:solidFill>
                    <a:srgbClr val="FFFF66"/>
                  </a:solidFill>
                  <a:latin typeface="Calibri" pitchFamily="34" charset="0"/>
                </a:rPr>
                <a:t>ДОСААФ</a:t>
              </a:r>
            </a:p>
            <a:p>
              <a:pPr algn="ctr" eaLnBrk="1" hangingPunct="1"/>
              <a:r>
                <a:rPr lang="ru-RU" altLang="ru-RU" sz="1400" b="1" i="1">
                  <a:solidFill>
                    <a:srgbClr val="FFFF66"/>
                  </a:solidFill>
                  <a:latin typeface="Calibri" pitchFamily="34" charset="0"/>
                </a:rPr>
                <a:t>России</a:t>
              </a:r>
            </a:p>
          </p:txBody>
        </p:sp>
      </p:grpSp>
      <p:pic>
        <p:nvPicPr>
          <p:cNvPr id="16" name="Рисунок 15" descr="Герб1.png"/>
          <p:cNvPicPr>
            <a:picLocks noChangeAspect="1"/>
          </p:cNvPicPr>
          <p:nvPr/>
        </p:nvPicPr>
        <p:blipFill>
          <a:blip r:embed="rId3">
            <a:lum bright="-30000" contrast="48000"/>
          </a:blip>
          <a:stretch>
            <a:fillRect/>
          </a:stretch>
        </p:blipFill>
        <p:spPr>
          <a:xfrm>
            <a:off x="8280400" y="0"/>
            <a:ext cx="863600" cy="857250"/>
          </a:xfrm>
          <a:prstGeom prst="rect">
            <a:avLst/>
          </a:prstGeom>
          <a:ln>
            <a:noFill/>
          </a:ln>
          <a:effectLst>
            <a:outerShdw blurRad="508000" dist="203200" dir="3420000" algn="tl" rotWithShape="0">
              <a:schemeClr val="tx1">
                <a:alpha val="94000"/>
              </a:schemeClr>
            </a:outerShdw>
          </a:effectLst>
        </p:spPr>
      </p:pic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1428750" y="382588"/>
            <a:ext cx="6643688" cy="646113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chemeClr val="bg2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Руководящий состав</a:t>
            </a:r>
            <a:endParaRPr lang="ru-RU" sz="36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6780" y="1161256"/>
            <a:ext cx="8713788" cy="532765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1270" name="Rectangle 12"/>
          <p:cNvSpPr>
            <a:spLocks noChangeArrowheads="1"/>
          </p:cNvSpPr>
          <p:nvPr/>
        </p:nvSpPr>
        <p:spPr bwMode="auto">
          <a:xfrm>
            <a:off x="4456113" y="74613"/>
            <a:ext cx="231775" cy="30797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</a:t>
            </a:r>
            <a:endParaRPr lang="ru-RU" altLang="ru-RU"/>
          </a:p>
        </p:txBody>
      </p:sp>
      <p:pic>
        <p:nvPicPr>
          <p:cNvPr id="11271" name="Рисунок 11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450" y="1844675"/>
            <a:ext cx="4519613" cy="454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50825" y="1268413"/>
            <a:ext cx="8713788" cy="5220493"/>
          </a:xfrm>
          <a:prstGeom prst="rect">
            <a:avLst/>
          </a:prstGeom>
          <a:ln>
            <a:prstDash val="sysDash"/>
          </a:ln>
        </p:spPr>
        <p:style>
          <a:lnRef idx="1">
            <a:schemeClr val="dk1"/>
          </a:lnRef>
          <a:fillRef idx="1001">
            <a:schemeClr val="lt2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400" i="1" kern="15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kern="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Начальник </a:t>
            </a:r>
            <a:r>
              <a:rPr lang="ru-RU" b="1" i="1" kern="15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школы</a:t>
            </a:r>
            <a:r>
              <a:rPr lang="ru-RU" i="1" kern="15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– </a:t>
            </a:r>
            <a:r>
              <a:rPr lang="ru-RU" i="1" kern="15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Грицай</a:t>
            </a:r>
            <a:r>
              <a:rPr lang="ru-RU" i="1" kern="15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Михаил Сергеевич, 25 июня 1961  рождения. Русский.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i="1" kern="15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Образование – высшее, 1978 году окончил в 1993 году военно-политическую академию им. В.И. Ленина по специальности военно-политическая, </a:t>
            </a:r>
            <a:r>
              <a:rPr lang="en-US" i="1" kern="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                                                          </a:t>
            </a:r>
            <a:r>
              <a:rPr lang="ru-RU" i="1" kern="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оперативно-тактическая</a:t>
            </a:r>
            <a:r>
              <a:rPr lang="ru-RU" i="1" kern="15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, </a:t>
            </a:r>
            <a:r>
              <a:rPr lang="ru-RU" i="1" kern="15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противоздушной</a:t>
            </a:r>
            <a:r>
              <a:rPr lang="ru-RU" i="1" kern="15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обороны, квалификация: «Офицер с высшим военным образованием, социальный работник».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i="1" kern="15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Начальником школы назначен приказом Председателя РО ДОСААФ России МО </a:t>
            </a:r>
            <a:r>
              <a:rPr lang="en-US" i="1" kern="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         </a:t>
            </a:r>
            <a:r>
              <a:rPr lang="ru-RU" i="1" kern="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№ </a:t>
            </a:r>
            <a:r>
              <a:rPr lang="ru-RU" i="1" kern="15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08-К от 11 </a:t>
            </a:r>
            <a:r>
              <a:rPr lang="ru-RU" i="1" kern="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февраля</a:t>
            </a:r>
            <a:r>
              <a:rPr lang="en-US" i="1" kern="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</a:t>
            </a:r>
            <a:r>
              <a:rPr lang="ru-RU" i="1" kern="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i="1" kern="15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2015 года.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i="1" kern="15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В системе ДОСААФ работает с 1998  года.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750570" algn="l"/>
              </a:tabLst>
            </a:pPr>
            <a:r>
              <a:rPr lang="ru-RU" i="1" kern="15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         Мобильный  телефон: 8-916-119-89-24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en-US" i="1" kern="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  </a:t>
            </a:r>
            <a:r>
              <a:rPr lang="ru-RU" i="1" kern="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Служебный </a:t>
            </a:r>
            <a:r>
              <a:rPr lang="ru-RU" i="1" kern="15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телефон: </a:t>
            </a:r>
            <a:r>
              <a:rPr lang="ru-RU" kern="15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8 (495) 592-44-70</a:t>
            </a:r>
            <a:r>
              <a:rPr lang="ru-RU" i="1" kern="15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SimSun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2043658" y="275897"/>
            <a:ext cx="6236742" cy="5715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fld id="{363A4D48-3B15-4905-B2BB-C34F5BFBEF3E}" type="slidenum">
              <a:rPr lang="ru-RU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pPr>
                <a:defRPr/>
              </a:pPr>
              <a:t>3</a:t>
            </a:fld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4138" y="1484784"/>
            <a:ext cx="6718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Учебно-производственная база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2816"/>
            <a:ext cx="8219256" cy="720080"/>
          </a:xfrm>
        </p:spPr>
        <p:txBody>
          <a:bodyPr/>
          <a:lstStyle/>
          <a:p>
            <a:r>
              <a:rPr lang="ru-RU" sz="5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Автодром</a:t>
            </a:r>
            <a:endParaRPr lang="ru-RU" sz="5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 flipV="1">
            <a:off x="4648200" y="8037512"/>
            <a:ext cx="4041775" cy="2880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14B75A-3492-448E-979B-9E176C7085D0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420889"/>
            <a:ext cx="4175447" cy="388843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5" name="Объект 14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013" y="2492897"/>
            <a:ext cx="4292475" cy="374441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714967587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Учебно-производственная база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2816"/>
            <a:ext cx="8219256" cy="720080"/>
          </a:xfrm>
        </p:spPr>
        <p:txBody>
          <a:bodyPr/>
          <a:lstStyle/>
          <a:p>
            <a:endParaRPr lang="ru-RU" sz="5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 flipV="1">
            <a:off x="4648200" y="8037512"/>
            <a:ext cx="4041775" cy="2880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14B75A-3492-448E-979B-9E176C7085D0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56792"/>
            <a:ext cx="4536504" cy="4905988"/>
          </a:xfrm>
          <a:ln w="76200">
            <a:solidFill>
              <a:schemeClr val="tx1"/>
            </a:solidFill>
          </a:ln>
        </p:spPr>
      </p:pic>
      <p:pic>
        <p:nvPicPr>
          <p:cNvPr id="13" name="Объект 12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556792"/>
            <a:ext cx="4464496" cy="4907718"/>
          </a:xfr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57338961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Учебно-производственная база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2816"/>
            <a:ext cx="8219256" cy="720080"/>
          </a:xfrm>
        </p:spPr>
        <p:txBody>
          <a:bodyPr/>
          <a:lstStyle/>
          <a:p>
            <a:endParaRPr lang="ru-RU" sz="5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 flipV="1">
            <a:off x="4648200" y="8037512"/>
            <a:ext cx="4041775" cy="2880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14B75A-3492-448E-979B-9E176C7085D0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56792"/>
            <a:ext cx="4536504" cy="4905988"/>
          </a:xfrm>
          <a:ln w="76200">
            <a:solidFill>
              <a:schemeClr val="tx1"/>
            </a:solidFill>
          </a:ln>
        </p:spPr>
      </p:pic>
      <p:pic>
        <p:nvPicPr>
          <p:cNvPr id="13" name="Объект 12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556792"/>
            <a:ext cx="4464496" cy="4907718"/>
          </a:xfr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3086362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r>
              <a:rPr lang="ru-RU" sz="4000" dirty="0" smtClean="0"/>
              <a:t>Учебно-производственная база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24744"/>
            <a:ext cx="4040188" cy="1085056"/>
          </a:xfrm>
        </p:spPr>
        <p:txBody>
          <a:bodyPr/>
          <a:lstStyle/>
          <a:p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Комплексный кабинет № 9                                     (кабинет ЛПЗ устройства и эксплуатации агрегатов)</a:t>
            </a:r>
            <a:r>
              <a:rPr lang="ru-RU" sz="20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- 66,1 </a:t>
            </a:r>
            <a:r>
              <a:rPr lang="ru-RU" sz="2000" b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20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8200" y="908720"/>
            <a:ext cx="4172272" cy="1368152"/>
          </a:xfrm>
        </p:spPr>
        <p:txBody>
          <a:bodyPr/>
          <a:lstStyle/>
          <a:p>
            <a:pPr lvl="0"/>
            <a:r>
              <a:rPr lang="ru-RU" sz="20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Комплексный </a:t>
            </a:r>
            <a:r>
              <a:rPr lang="ru-RU" sz="20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 № 4 (кабинет подготовки водителей «А», «В», «С» и ПДД) </a:t>
            </a:r>
            <a:r>
              <a:rPr lang="ru-RU" sz="20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- </a:t>
            </a:r>
            <a:r>
              <a:rPr lang="ru-RU" sz="20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68,8 </a:t>
            </a:r>
            <a:r>
              <a:rPr lang="ru-RU" sz="20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20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14B75A-3492-448E-979B-9E176C7085D0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76872"/>
            <a:ext cx="3960440" cy="3960440"/>
          </a:xfrm>
          <a:ln w="76200">
            <a:solidFill>
              <a:schemeClr val="tx1"/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9" name="Объект 8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300" y="2276872"/>
            <a:ext cx="3609156" cy="3960440"/>
          </a:xfrm>
          <a:ln w="76200"/>
          <a:scene3d>
            <a:camera prst="perspectiveHeroicExtremeLeftFacing"/>
            <a:lightRig rig="threeP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191511444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r>
              <a:rPr lang="ru-RU" sz="4000" dirty="0" smtClean="0"/>
              <a:t>Учебно-производственная база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620688"/>
            <a:ext cx="4040188" cy="1656184"/>
          </a:xfrm>
        </p:spPr>
        <p:txBody>
          <a:bodyPr/>
          <a:lstStyle/>
          <a:p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Комплексный </a:t>
            </a:r>
            <a:r>
              <a:rPr lang="ru-RU" sz="2000" b="1" dirty="0"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 № 8 (кабинет по устройству и эксплуатации автомобилей УРАЛ – 4320 и КАМАЗ – 43106, компьютерный класс</a:t>
            </a:r>
            <a:r>
              <a:rPr lang="ru-RU" sz="2000" b="1" dirty="0" smtClean="0"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– 69,7 </a:t>
            </a:r>
            <a:r>
              <a:rPr lang="ru-RU" sz="2000" b="1" dirty="0" err="1" smtClean="0"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2000" b="1" dirty="0" smtClean="0"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8200" y="116632"/>
            <a:ext cx="4028256" cy="2160240"/>
          </a:xfrm>
        </p:spPr>
        <p:txBody>
          <a:bodyPr/>
          <a:lstStyle/>
          <a:p>
            <a:pPr lvl="0"/>
            <a:r>
              <a:rPr lang="ru-RU" sz="2000" b="1" dirty="0" smtClean="0">
                <a:ln>
                  <a:solidFill>
                    <a:srgbClr val="00B050"/>
                  </a:solidFill>
                </a:ln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Комплексный </a:t>
            </a:r>
            <a:r>
              <a:rPr lang="ru-RU" sz="2000" b="1" dirty="0">
                <a:ln>
                  <a:solidFill>
                    <a:srgbClr val="00B050"/>
                  </a:solidFill>
                </a:ln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 № 5 (кабинет медицинской подготовки, компьютерный класс</a:t>
            </a:r>
            <a:r>
              <a:rPr lang="ru-RU" sz="2000" b="1" dirty="0" smtClean="0">
                <a:ln>
                  <a:solidFill>
                    <a:srgbClr val="00B050"/>
                  </a:solidFill>
                </a:ln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 – 69,7 </a:t>
            </a:r>
            <a:r>
              <a:rPr lang="ru-RU" sz="2000" b="1" dirty="0" err="1" smtClean="0">
                <a:ln>
                  <a:solidFill>
                    <a:srgbClr val="00B050"/>
                  </a:solidFill>
                </a:ln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2000" b="1" dirty="0" smtClean="0">
                <a:ln>
                  <a:solidFill>
                    <a:srgbClr val="00B050"/>
                  </a:solidFill>
                </a:ln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ln>
                <a:solidFill>
                  <a:srgbClr val="00B050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14B75A-3492-448E-979B-9E176C7085D0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348880"/>
            <a:ext cx="4176463" cy="3888432"/>
          </a:xfrm>
          <a:ln w="76200">
            <a:solidFill>
              <a:srgbClr val="FF5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3" name="Объект 12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492896"/>
            <a:ext cx="3960440" cy="3816424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11" name="Пятно 2 10"/>
          <p:cNvSpPr/>
          <p:nvPr/>
        </p:nvSpPr>
        <p:spPr>
          <a:xfrm>
            <a:off x="5292080" y="620688"/>
            <a:ext cx="2592288" cy="43204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372501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536104"/>
          </a:xfrm>
        </p:spPr>
        <p:txBody>
          <a:bodyPr/>
          <a:lstStyle/>
          <a:p>
            <a:r>
              <a:rPr lang="ru-RU" dirty="0" smtClean="0"/>
              <a:t>Спортивно-массовая работа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9576" y="5589240"/>
            <a:ext cx="5711824" cy="754410"/>
          </a:xfrm>
        </p:spPr>
        <p:txBody>
          <a:bodyPr>
            <a:noAutofit/>
          </a:bodyPr>
          <a:lstStyle/>
          <a:p>
            <a:r>
              <a:rPr lang="ru-RU" sz="2500" dirty="0">
                <a:solidFill>
                  <a:srgbClr val="373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Спартакиада среди общеобразовательных учреждений ДОСААФ России.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2DE7A1-12C6-4737-9C53-7F752BD10058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9</a:t>
            </a:fld>
            <a:endParaRPr lang="ru-RU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9" r="6529"/>
          <a:stretch>
            <a:fillRect/>
          </a:stretch>
        </p:blipFill>
        <p:spPr>
          <a:xfrm>
            <a:off x="1475656" y="1052736"/>
            <a:ext cx="6054724" cy="432048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235734127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9599</TotalTime>
  <Words>384</Words>
  <Application>Microsoft Office PowerPoint</Application>
  <PresentationFormat>Экран (4:3)</PresentationFormat>
  <Paragraphs>122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Исполнительная</vt:lpstr>
      <vt:lpstr>Презентация PowerPoint</vt:lpstr>
      <vt:lpstr>Презентация PowerPoint</vt:lpstr>
      <vt:lpstr>Презентация PowerPoint</vt:lpstr>
      <vt:lpstr>Учебно-производственная база</vt:lpstr>
      <vt:lpstr>Учебно-производственная база</vt:lpstr>
      <vt:lpstr>Учебно-производственная база</vt:lpstr>
      <vt:lpstr>Учебно-производственная база</vt:lpstr>
      <vt:lpstr>Учебно-производственная база</vt:lpstr>
      <vt:lpstr>Спортивно-массовая работа</vt:lpstr>
      <vt:lpstr>Военно-патриотическая  работа</vt:lpstr>
      <vt:lpstr>Военно-патриотическая  работа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 Об итогах подготовки специалистов массовых технических профессий в 2009 году »  ДЕПАРТАМЕНТ ПОДГОТОВКИ СПЕЦИАЛИСТОВ</dc:title>
  <dc:creator>Admin</dc:creator>
  <cp:lastModifiedBy>ДОСААФ</cp:lastModifiedBy>
  <cp:revision>935</cp:revision>
  <dcterms:created xsi:type="dcterms:W3CDTF">2010-05-18T11:34:16Z</dcterms:created>
  <dcterms:modified xsi:type="dcterms:W3CDTF">2016-05-04T12:47:42Z</dcterms:modified>
</cp:coreProperties>
</file>